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73" r:id="rId6"/>
    <p:sldId id="260" r:id="rId7"/>
    <p:sldId id="285" r:id="rId8"/>
    <p:sldId id="274" r:id="rId9"/>
    <p:sldId id="283" r:id="rId10"/>
    <p:sldId id="286" r:id="rId11"/>
    <p:sldId id="276" r:id="rId12"/>
    <p:sldId id="287" r:id="rId13"/>
    <p:sldId id="275" r:id="rId14"/>
    <p:sldId id="292" r:id="rId15"/>
    <p:sldId id="288" r:id="rId16"/>
    <p:sldId id="278" r:id="rId17"/>
    <p:sldId id="284" r:id="rId18"/>
    <p:sldId id="279" r:id="rId19"/>
    <p:sldId id="293" r:id="rId20"/>
    <p:sldId id="280" r:id="rId21"/>
    <p:sldId id="290" r:id="rId22"/>
    <p:sldId id="282" r:id="rId23"/>
    <p:sldId id="261" r:id="rId24"/>
    <p:sldId id="262" r:id="rId25"/>
    <p:sldId id="268" r:id="rId26"/>
    <p:sldId id="269" r:id="rId27"/>
    <p:sldId id="270" r:id="rId28"/>
    <p:sldId id="271" r:id="rId29"/>
    <p:sldId id="272" r:id="rId30"/>
    <p:sldId id="291" r:id="rId31"/>
    <p:sldId id="289" r:id="rId32"/>
    <p:sldId id="281" r:id="rId33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D0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86" autoAdjust="0"/>
  </p:normalViewPr>
  <p:slideViewPr>
    <p:cSldViewPr>
      <p:cViewPr varScale="1">
        <p:scale>
          <a:sx n="104" d="100"/>
          <a:sy n="104" d="100"/>
        </p:scale>
        <p:origin x="1578" y="9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8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B6148-E932-4821-B732-DEED6113C7C5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9ED6E-D665-40CE-AB0C-6DCFAAD0ECF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9ED6E-D665-40CE-AB0C-6DCFAAD0ECF7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9ED6E-D665-40CE-AB0C-6DCFAAD0ECF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55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9ED6E-D665-40CE-AB0C-6DCFAAD0ECF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79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배경 및 목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/>
          <p:cNvSpPr/>
          <p:nvPr userDrawn="1"/>
        </p:nvSpPr>
        <p:spPr>
          <a:xfrm>
            <a:off x="595282" y="357166"/>
            <a:ext cx="2000264" cy="285752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1.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배경 및 목적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452670" y="632863"/>
            <a:ext cx="6948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데이터수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/>
          <p:cNvSpPr/>
          <p:nvPr userDrawn="1"/>
        </p:nvSpPr>
        <p:spPr>
          <a:xfrm>
            <a:off x="595282" y="357166"/>
            <a:ext cx="2286016" cy="285752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2.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데이터 수집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전처리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452670" y="632863"/>
            <a:ext cx="6948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분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 userDrawn="1"/>
        </p:nvSpPr>
        <p:spPr>
          <a:xfrm>
            <a:off x="595282" y="357166"/>
            <a:ext cx="2000264" cy="285752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3.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분석 및 해결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452670" y="632863"/>
            <a:ext cx="6948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결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 userDrawn="1"/>
        </p:nvSpPr>
        <p:spPr>
          <a:xfrm>
            <a:off x="595282" y="357166"/>
            <a:ext cx="1571636" cy="285752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4.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결론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24042" y="632863"/>
            <a:ext cx="7380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6096008" y="379931"/>
            <a:ext cx="371477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</a:pPr>
            <a:r>
              <a:rPr lang="ko-KR" altLang="en-US" sz="1100" b="0" spc="20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회귀분석을 이용한 </a:t>
            </a:r>
            <a:r>
              <a:rPr lang="en-US" altLang="ko-KR" sz="1100" b="0" spc="20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CU</a:t>
            </a:r>
            <a:r>
              <a:rPr lang="ko-KR" altLang="en-US" sz="1100" b="0" spc="20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편의점 음료 매출의</a:t>
            </a:r>
            <a:endParaRPr lang="en-US" altLang="ko-KR" sz="1100" b="0" spc="200" dirty="0">
              <a:solidFill>
                <a:schemeClr val="tx2"/>
              </a:solidFill>
              <a:latin typeface="한컴 윤체 L" pitchFamily="18" charset="-127"/>
              <a:ea typeface="한컴 윤체 L" pitchFamily="18" charset="-127"/>
              <a:cs typeface="함초롬돋움" pitchFamily="18" charset="-127"/>
            </a:endParaRPr>
          </a:p>
          <a:p>
            <a:pPr algn="l">
              <a:lnSpc>
                <a:spcPts val="1600"/>
              </a:lnSpc>
            </a:pPr>
            <a:r>
              <a:rPr lang="en-US" altLang="ko-KR" sz="1100" b="0" spc="200" baseline="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             </a:t>
            </a:r>
            <a:r>
              <a:rPr lang="ko-KR" altLang="en-US" sz="1100" b="0" spc="20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예측모델 및 영향요인에 관한 연구</a:t>
            </a:r>
            <a:endParaRPr lang="ko-KR" altLang="en-US" sz="1100" b="0" dirty="0">
              <a:solidFill>
                <a:schemeClr val="tx2"/>
              </a:solidFill>
              <a:latin typeface="한컴 윤체 L" pitchFamily="18" charset="-127"/>
              <a:ea typeface="한컴 윤체 L" pitchFamily="18" charset="-127"/>
              <a:cs typeface="함초롬돋움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524768" y="6382100"/>
            <a:ext cx="214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19F742C-6A22-4B35-B9EE-319D1E5FE337}" type="slidenum">
              <a:rPr lang="en-US" altLang="ko-KR" sz="1100" b="1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pPr algn="r"/>
              <a:t>‹#›</a:t>
            </a:fld>
            <a:r>
              <a:rPr lang="en-US" altLang="ko-KR" sz="1100" b="1" dirty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1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76142" y="3571876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200" dirty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b="1" spc="200" dirty="0">
                <a:latin typeface="나눔고딕" pitchFamily="50" charset="-127"/>
                <a:ea typeface="나눔고딕" pitchFamily="50" charset="-127"/>
              </a:rPr>
              <a:t>조 이동준</a:t>
            </a:r>
            <a:r>
              <a:rPr lang="en-US" altLang="ko-KR" b="1" spc="2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 spc="200" dirty="0">
                <a:latin typeface="나눔고딕" pitchFamily="50" charset="-127"/>
                <a:ea typeface="나눔고딕" pitchFamily="50" charset="-127"/>
              </a:rPr>
              <a:t>이동규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23910" y="1285860"/>
            <a:ext cx="7858180" cy="1643074"/>
            <a:chOff x="1023910" y="1285860"/>
            <a:chExt cx="7858180" cy="1643074"/>
          </a:xfrm>
        </p:grpSpPr>
        <p:sp>
          <p:nvSpPr>
            <p:cNvPr id="4" name="TextBox 3"/>
            <p:cNvSpPr txBox="1"/>
            <p:nvPr/>
          </p:nvSpPr>
          <p:spPr>
            <a:xfrm>
              <a:off x="1881166" y="1500174"/>
              <a:ext cx="6143028" cy="1135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spc="200" dirty="0">
                  <a:latin typeface="나눔고딕" pitchFamily="50" charset="-127"/>
                  <a:ea typeface="나눔고딕" pitchFamily="50" charset="-127"/>
                </a:rPr>
                <a:t>회귀분석을 이용한 </a:t>
              </a:r>
              <a:r>
                <a:rPr lang="en-US" altLang="ko-KR" sz="2400" b="1" spc="200" dirty="0">
                  <a:latin typeface="나눔고딕" pitchFamily="50" charset="-127"/>
                  <a:ea typeface="나눔고딕" pitchFamily="50" charset="-127"/>
                </a:rPr>
                <a:t>CU</a:t>
              </a:r>
              <a:r>
                <a:rPr lang="ko-KR" altLang="en-US" sz="2400" b="1" spc="200" dirty="0">
                  <a:latin typeface="나눔고딕" pitchFamily="50" charset="-127"/>
                  <a:ea typeface="나눔고딕" pitchFamily="50" charset="-127"/>
                </a:rPr>
                <a:t>편의점 음료 매출의</a:t>
              </a:r>
              <a:endParaRPr lang="en-US" altLang="ko-KR" sz="2400" b="1" spc="200" dirty="0">
                <a:latin typeface="나눔고딕" pitchFamily="50" charset="-127"/>
                <a:ea typeface="나눔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b="1" spc="200" dirty="0">
                  <a:latin typeface="나눔고딕" pitchFamily="50" charset="-127"/>
                  <a:ea typeface="나눔고딕" pitchFamily="50" charset="-127"/>
                </a:rPr>
                <a:t>예측모델 및 영향요인에 관한 연구</a:t>
              </a:r>
              <a:endParaRPr lang="en-US" altLang="ko-KR" sz="2400" b="1" spc="200" dirty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23910" y="1285860"/>
              <a:ext cx="7858180" cy="1643074"/>
              <a:chOff x="952472" y="1071546"/>
              <a:chExt cx="7858180" cy="2071702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023910" y="1142983"/>
                <a:ext cx="7715304" cy="1928826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952472" y="1071546"/>
                <a:ext cx="7858180" cy="207170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81CB19-6578-FFE2-4E57-DFFE493E8B7E}"/>
              </a:ext>
            </a:extLst>
          </p:cNvPr>
          <p:cNvSpPr txBox="1"/>
          <p:nvPr/>
        </p:nvSpPr>
        <p:spPr>
          <a:xfrm>
            <a:off x="488504" y="90872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STEP2.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독립변수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A98629-6B19-1391-62B6-07F74347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40" y="1412776"/>
            <a:ext cx="9115120" cy="472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02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CDF9593-0E8C-F581-86F0-58F2F5ECE270}"/>
              </a:ext>
            </a:extLst>
          </p:cNvPr>
          <p:cNvSpPr txBox="1"/>
          <p:nvPr/>
        </p:nvSpPr>
        <p:spPr>
          <a:xfrm>
            <a:off x="42023" y="67202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STEP2-1.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다중공산성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80B8A9-5388-11DA-E39B-B02CE994B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016483"/>
            <a:ext cx="9073008" cy="52057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59306-8475-69F8-3FF4-B62D3AFC52EC}"/>
              </a:ext>
            </a:extLst>
          </p:cNvPr>
          <p:cNvSpPr/>
          <p:nvPr/>
        </p:nvSpPr>
        <p:spPr>
          <a:xfrm>
            <a:off x="3152800" y="2636912"/>
            <a:ext cx="1728192" cy="100811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03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CDF9593-0E8C-F581-86F0-58F2F5ECE270}"/>
              </a:ext>
            </a:extLst>
          </p:cNvPr>
          <p:cNvSpPr txBox="1"/>
          <p:nvPr/>
        </p:nvSpPr>
        <p:spPr>
          <a:xfrm>
            <a:off x="42023" y="67202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STEP2-1.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다중공산성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FA6C0D-0E6F-50EE-1F12-BD38FA94B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76" y="1412776"/>
            <a:ext cx="7669648" cy="22362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7A2CE76-79A2-EE86-8B39-E9EFD6B18C35}"/>
              </a:ext>
            </a:extLst>
          </p:cNvPr>
          <p:cNvSpPr/>
          <p:nvPr/>
        </p:nvSpPr>
        <p:spPr>
          <a:xfrm>
            <a:off x="2288704" y="2420888"/>
            <a:ext cx="504056" cy="3600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1E59B2-AB9A-D8FA-4669-C4EE0CC59FBE}"/>
              </a:ext>
            </a:extLst>
          </p:cNvPr>
          <p:cNvSpPr/>
          <p:nvPr/>
        </p:nvSpPr>
        <p:spPr>
          <a:xfrm>
            <a:off x="4179940" y="2600908"/>
            <a:ext cx="504056" cy="1800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2DE27D-D5B9-1D3E-CF0C-560CB1375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045475"/>
              </p:ext>
            </p:extLst>
          </p:nvPr>
        </p:nvGraphicFramePr>
        <p:xfrm>
          <a:off x="3080792" y="4122462"/>
          <a:ext cx="6603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333">
                  <a:extLst>
                    <a:ext uri="{9D8B030D-6E8A-4147-A177-3AD203B41FA5}">
                      <a16:colId xmlns:a16="http://schemas.microsoft.com/office/drawing/2014/main" val="4060924072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55381797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761898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종속변수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독립변수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상관계수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92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SALES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SALEDAY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0.5183896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620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SALES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STORE_CNT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0.4915868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9356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C823570-7816-FD70-A0DF-6135C11180ED}"/>
              </a:ext>
            </a:extLst>
          </p:cNvPr>
          <p:cNvSpPr/>
          <p:nvPr/>
        </p:nvSpPr>
        <p:spPr>
          <a:xfrm>
            <a:off x="3370365" y="5546795"/>
            <a:ext cx="6097310" cy="69671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5D881-D957-2A63-9B3A-D8FC9E9305B3}"/>
              </a:ext>
            </a:extLst>
          </p:cNvPr>
          <p:cNvSpPr txBox="1"/>
          <p:nvPr/>
        </p:nvSpPr>
        <p:spPr>
          <a:xfrm>
            <a:off x="3490558" y="5647779"/>
            <a:ext cx="5856924" cy="3777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SALSEDAY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SALES(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매출액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더 높은 상관계수를 가져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STORE_CNT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50E2263-235D-2ED7-04B3-132D69742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3" y="3988966"/>
            <a:ext cx="3004020" cy="249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01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CDF9593-0E8C-F581-86F0-58F2F5ECE270}"/>
              </a:ext>
            </a:extLst>
          </p:cNvPr>
          <p:cNvSpPr txBox="1"/>
          <p:nvPr/>
        </p:nvSpPr>
        <p:spPr>
          <a:xfrm>
            <a:off x="24944" y="61748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STEP2-1.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다중공산성 분석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7CB0FEF-8073-5F20-557B-39F7996A7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9365"/>
              </p:ext>
            </p:extLst>
          </p:nvPr>
        </p:nvGraphicFramePr>
        <p:xfrm>
          <a:off x="1292810" y="1528223"/>
          <a:ext cx="7404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734">
                  <a:extLst>
                    <a:ext uri="{9D8B030D-6E8A-4147-A177-3AD203B41FA5}">
                      <a16:colId xmlns:a16="http://schemas.microsoft.com/office/drawing/2014/main" val="101164934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404325125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83808698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119168417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34456928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4198988735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368343924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2600760083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2662721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ITEM_CNT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PRICE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MAXTEMP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RAIN_DAY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SALEDAY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HOLIDAY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DUSTDAY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MONTH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Quart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13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5.0151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3.2698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2.2700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2.1800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6.9096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1.0882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1.2658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20.2424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20.0056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392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EFCAAA-E599-17C7-807E-E08CC51DF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354327"/>
              </p:ext>
            </p:extLst>
          </p:nvPr>
        </p:nvGraphicFramePr>
        <p:xfrm>
          <a:off x="1704177" y="3010237"/>
          <a:ext cx="65818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734">
                  <a:extLst>
                    <a:ext uri="{9D8B030D-6E8A-4147-A177-3AD203B41FA5}">
                      <a16:colId xmlns:a16="http://schemas.microsoft.com/office/drawing/2014/main" val="101164934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404325125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83808698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119168417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34456928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4198988735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368343924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2600760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effectLst/>
                        </a:rPr>
                        <a:t>ITEM_CNT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effectLst/>
                        </a:rPr>
                        <a:t>PRICE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effectLst/>
                        </a:rPr>
                        <a:t>MAXTEMP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effectLst/>
                        </a:rPr>
                        <a:t>RAIN_DAY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SALEDAY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effectLst/>
                        </a:rPr>
                        <a:t>HOLIDAY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effectLst/>
                        </a:rPr>
                        <a:t>DUSTDAY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MONTH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13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5.0143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3.2657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2.2517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6.9063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6.9096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1.0809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1.1689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1.3062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3920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F1C89FB-87A6-38D6-2537-D5AB100B4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126088"/>
              </p:ext>
            </p:extLst>
          </p:nvPr>
        </p:nvGraphicFramePr>
        <p:xfrm>
          <a:off x="2115544" y="4509120"/>
          <a:ext cx="57591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734">
                  <a:extLst>
                    <a:ext uri="{9D8B030D-6E8A-4147-A177-3AD203B41FA5}">
                      <a16:colId xmlns:a16="http://schemas.microsoft.com/office/drawing/2014/main" val="404325125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83808698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119168417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34456928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4198988735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368343924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2600760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PRICE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MAXTEMP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RAIN_DAY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SALEDAY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HOLIDAY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effectLst/>
                        </a:rPr>
                        <a:t>DUSTDAY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MONTH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13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3.2647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2.1130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2.1513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3.5394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1.0808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1.1639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1.1787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3920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9FB649-E863-A3FB-41EC-53DDAF777CB9}"/>
              </a:ext>
            </a:extLst>
          </p:cNvPr>
          <p:cNvSpPr/>
          <p:nvPr/>
        </p:nvSpPr>
        <p:spPr>
          <a:xfrm>
            <a:off x="758995" y="5370082"/>
            <a:ext cx="8226451" cy="1299277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0A1CD5-BC96-68E7-6ECD-2859C12D9245}"/>
              </a:ext>
            </a:extLst>
          </p:cNvPr>
          <p:cNvSpPr txBox="1"/>
          <p:nvPr/>
        </p:nvSpPr>
        <p:spPr>
          <a:xfrm>
            <a:off x="2069398" y="5431458"/>
            <a:ext cx="5805284" cy="377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Quart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ITEM_CNT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제거하여 다중공산성 기준 만족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BE6265-C14F-A3E1-4F34-AAC6C323DCA4}"/>
              </a:ext>
            </a:extLst>
          </p:cNvPr>
          <p:cNvSpPr/>
          <p:nvPr/>
        </p:nvSpPr>
        <p:spPr>
          <a:xfrm>
            <a:off x="7053450" y="1550085"/>
            <a:ext cx="1643966" cy="71981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B3A5CB-708A-6331-1A4E-C62710F9ED6F}"/>
              </a:ext>
            </a:extLst>
          </p:cNvPr>
          <p:cNvSpPr/>
          <p:nvPr/>
        </p:nvSpPr>
        <p:spPr>
          <a:xfrm>
            <a:off x="1704177" y="2996952"/>
            <a:ext cx="812769" cy="71981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455500-790C-1218-0C37-397F5902F382}"/>
              </a:ext>
            </a:extLst>
          </p:cNvPr>
          <p:cNvSpPr/>
          <p:nvPr/>
        </p:nvSpPr>
        <p:spPr>
          <a:xfrm>
            <a:off x="4995113" y="3004015"/>
            <a:ext cx="812769" cy="71981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Picture 2" descr="C:\Users\eva\AppData\Local\Microsoft\Windows\INetCache\IE\HWQNO4LY\arrow-24845_640[1].png">
            <a:extLst>
              <a:ext uri="{FF2B5EF4-FFF2-40B4-BE49-F238E27FC236}">
                <a16:creationId xmlns:a16="http://schemas.microsoft.com/office/drawing/2014/main" id="{51489E34-ACC6-4C38-B910-9E984CE8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1951" y="2350531"/>
            <a:ext cx="586324" cy="574413"/>
          </a:xfrm>
          <a:prstGeom prst="rect">
            <a:avLst/>
          </a:prstGeom>
          <a:noFill/>
        </p:spPr>
      </p:pic>
      <p:pic>
        <p:nvPicPr>
          <p:cNvPr id="17" name="Picture 2" descr="C:\Users\eva\AppData\Local\Microsoft\Windows\INetCache\IE\HWQNO4LY\arrow-24845_640[1].png">
            <a:extLst>
              <a:ext uri="{FF2B5EF4-FFF2-40B4-BE49-F238E27FC236}">
                <a16:creationId xmlns:a16="http://schemas.microsoft.com/office/drawing/2014/main" id="{299F0A4A-142B-5A34-E4E4-45132D0FE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6222" y="3861048"/>
            <a:ext cx="586324" cy="574413"/>
          </a:xfrm>
          <a:prstGeom prst="rect">
            <a:avLst/>
          </a:prstGeom>
          <a:noFill/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B3CF35-88E9-36F6-B61D-E0D34A054F74}"/>
              </a:ext>
            </a:extLst>
          </p:cNvPr>
          <p:cNvSpPr/>
          <p:nvPr/>
        </p:nvSpPr>
        <p:spPr>
          <a:xfrm>
            <a:off x="758996" y="965643"/>
            <a:ext cx="8226451" cy="46871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1E5BC9-B1F7-606F-859B-3584094054EC}"/>
              </a:ext>
            </a:extLst>
          </p:cNvPr>
          <p:cNvSpPr txBox="1"/>
          <p:nvPr/>
        </p:nvSpPr>
        <p:spPr>
          <a:xfrm>
            <a:off x="1001938" y="1040419"/>
            <a:ext cx="7902124" cy="377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기준은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이상이면 의심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10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이상이면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제거해야함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DAA15A-58D3-D0C7-3BB5-3BE33401E74C}"/>
              </a:ext>
            </a:extLst>
          </p:cNvPr>
          <p:cNvSpPr txBox="1"/>
          <p:nvPr/>
        </p:nvSpPr>
        <p:spPr>
          <a:xfrm>
            <a:off x="5457056" y="24208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Quart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F7412E-84AD-B4B5-AEE5-883C824B53A7}"/>
              </a:ext>
            </a:extLst>
          </p:cNvPr>
          <p:cNvSpPr txBox="1"/>
          <p:nvPr/>
        </p:nvSpPr>
        <p:spPr>
          <a:xfrm>
            <a:off x="5457056" y="3889962"/>
            <a:ext cx="181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ITEM_CNT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F1702B-31D7-F440-1F48-773D79136CD3}"/>
              </a:ext>
            </a:extLst>
          </p:cNvPr>
          <p:cNvSpPr txBox="1"/>
          <p:nvPr/>
        </p:nvSpPr>
        <p:spPr>
          <a:xfrm>
            <a:off x="920554" y="5982681"/>
            <a:ext cx="7812268" cy="377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독립변수를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PRICE, MAXTEMP, RAIN_DAY, SALEDAY, HOLIDAY, DUSTDAY, MONTH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채택</a:t>
            </a:r>
          </a:p>
        </p:txBody>
      </p:sp>
    </p:spTree>
    <p:extLst>
      <p:ext uri="{BB962C8B-B14F-4D97-AF65-F5344CB8AC3E}">
        <p14:creationId xmlns:p14="http://schemas.microsoft.com/office/powerpoint/2010/main" val="1941832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3D5D95E-C80A-5CA3-B453-1769577A5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6" y="1444891"/>
            <a:ext cx="3833535" cy="25706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98C8AF-EE3B-9195-A6CE-E66D0705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28" y="1646737"/>
            <a:ext cx="3431279" cy="23578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006F06-DEAD-2808-7F81-F751B9658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280" y="1447611"/>
            <a:ext cx="3041448" cy="2565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DFC3C-BB3B-2703-B771-03C6D1A3D500}"/>
              </a:ext>
            </a:extLst>
          </p:cNvPr>
          <p:cNvSpPr txBox="1"/>
          <p:nvPr/>
        </p:nvSpPr>
        <p:spPr>
          <a:xfrm>
            <a:off x="260583" y="744231"/>
            <a:ext cx="37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종속변수의 정규성 검정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38CD185F-5577-93E1-D025-C747C6F18ED3}"/>
              </a:ext>
            </a:extLst>
          </p:cNvPr>
          <p:cNvGraphicFramePr>
            <a:graphicFrameLocks noGrp="1"/>
          </p:cNvGraphicFramePr>
          <p:nvPr/>
        </p:nvGraphicFramePr>
        <p:xfrm>
          <a:off x="171247" y="4012848"/>
          <a:ext cx="956151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7171">
                  <a:extLst>
                    <a:ext uri="{9D8B030D-6E8A-4147-A177-3AD203B41FA5}">
                      <a16:colId xmlns:a16="http://schemas.microsoft.com/office/drawing/2014/main" val="2815257638"/>
                    </a:ext>
                  </a:extLst>
                </a:gridCol>
                <a:gridCol w="3187171">
                  <a:extLst>
                    <a:ext uri="{9D8B030D-6E8A-4147-A177-3AD203B41FA5}">
                      <a16:colId xmlns:a16="http://schemas.microsoft.com/office/drawing/2014/main" val="2429937208"/>
                    </a:ext>
                  </a:extLst>
                </a:gridCol>
                <a:gridCol w="3187171">
                  <a:extLst>
                    <a:ext uri="{9D8B030D-6E8A-4147-A177-3AD203B41FA5}">
                      <a16:colId xmlns:a16="http://schemas.microsoft.com/office/drawing/2014/main" val="3761876719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P-value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237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0.0009225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0.1672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0.1651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81467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8A62B9D-2CE2-9442-D4F1-B9AF0BFBB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69" y="5085784"/>
            <a:ext cx="3042495" cy="100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D69232-3205-D5D2-3CAA-D5F6CD1210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21"/>
          <a:stretch/>
        </p:blipFill>
        <p:spPr>
          <a:xfrm>
            <a:off x="6419114" y="5085784"/>
            <a:ext cx="3484893" cy="100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813A4F-2BCD-5661-B3D3-2632E07F09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0540" y="5085784"/>
            <a:ext cx="3024000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51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B6DFC3C-BB3B-2703-B771-03C6D1A3D500}"/>
              </a:ext>
            </a:extLst>
          </p:cNvPr>
          <p:cNvSpPr txBox="1"/>
          <p:nvPr/>
        </p:nvSpPr>
        <p:spPr>
          <a:xfrm>
            <a:off x="260583" y="744231"/>
            <a:ext cx="37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STEP4.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회귀식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추정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A0F6B-B924-622D-768F-B5F30BA8D17F}"/>
              </a:ext>
            </a:extLst>
          </p:cNvPr>
          <p:cNvSpPr txBox="1"/>
          <p:nvPr/>
        </p:nvSpPr>
        <p:spPr>
          <a:xfrm>
            <a:off x="2283067" y="5604681"/>
            <a:ext cx="184731" cy="3777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1743E4-AB10-6CD6-A6E0-0F7FC6AF0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97"/>
          <a:stretch/>
        </p:blipFill>
        <p:spPr>
          <a:xfrm>
            <a:off x="810356" y="2251221"/>
            <a:ext cx="8387936" cy="27313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E79503-EDF9-4B12-610B-359927CAC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43" y="1407678"/>
            <a:ext cx="9294163" cy="5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3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B6DFC3C-BB3B-2703-B771-03C6D1A3D500}"/>
              </a:ext>
            </a:extLst>
          </p:cNvPr>
          <p:cNvSpPr txBox="1"/>
          <p:nvPr/>
        </p:nvSpPr>
        <p:spPr>
          <a:xfrm>
            <a:off x="260583" y="744231"/>
            <a:ext cx="37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STEP5.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회귀식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추정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42554F1-0A89-98E6-5C19-CF9CD6DE9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658057"/>
              </p:ext>
            </p:extLst>
          </p:nvPr>
        </p:nvGraphicFramePr>
        <p:xfrm>
          <a:off x="128464" y="1192996"/>
          <a:ext cx="9433049" cy="3028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247581367"/>
                    </a:ext>
                  </a:extLst>
                </a:gridCol>
                <a:gridCol w="2878429">
                  <a:extLst>
                    <a:ext uri="{9D8B030D-6E8A-4147-A177-3AD203B41FA5}">
                      <a16:colId xmlns:a16="http://schemas.microsoft.com/office/drawing/2014/main" val="1980049625"/>
                    </a:ext>
                  </a:extLst>
                </a:gridCol>
                <a:gridCol w="2701246">
                  <a:extLst>
                    <a:ext uri="{9D8B030D-6E8A-4147-A177-3AD203B41FA5}">
                      <a16:colId xmlns:a16="http://schemas.microsoft.com/office/drawing/2014/main" val="2179131891"/>
                    </a:ext>
                  </a:extLst>
                </a:gridCol>
                <a:gridCol w="2701246">
                  <a:extLst>
                    <a:ext uri="{9D8B030D-6E8A-4147-A177-3AD203B41FA5}">
                      <a16:colId xmlns:a16="http://schemas.microsoft.com/office/drawing/2014/main" val="524107243"/>
                    </a:ext>
                  </a:extLst>
                </a:gridCol>
              </a:tblGrid>
              <a:tr h="757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/>
                        <a:t>Forward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/>
                        <a:t>Backward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/>
                        <a:t>Both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314146"/>
                  </a:ext>
                </a:extLst>
              </a:tr>
              <a:tr h="757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독립변수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전부포함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전부포함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전부포함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84175"/>
                  </a:ext>
                </a:extLst>
              </a:tr>
              <a:tr h="757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AIC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/>
                        <a:t>-258.22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/>
                        <a:t>-258.22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/>
                        <a:t>-258.22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162487"/>
                  </a:ext>
                </a:extLst>
              </a:tr>
              <a:tr h="757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Radj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/>
                        <a:t>0.9547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/>
                        <a:t>0.9547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/>
                        <a:t>0.9547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3463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A3AB6306-79B0-C193-4CB9-60CBB9B55DB9}"/>
              </a:ext>
            </a:extLst>
          </p:cNvPr>
          <p:cNvGrpSpPr/>
          <p:nvPr/>
        </p:nvGrpSpPr>
        <p:grpSpPr>
          <a:xfrm>
            <a:off x="1904345" y="4831053"/>
            <a:ext cx="6097310" cy="1416790"/>
            <a:chOff x="2024042" y="3429000"/>
            <a:chExt cx="7143800" cy="292895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A864BD3-A541-B5F8-921D-745F0EFEE289}"/>
                </a:ext>
              </a:extLst>
            </p:cNvPr>
            <p:cNvSpPr/>
            <p:nvPr/>
          </p:nvSpPr>
          <p:spPr>
            <a:xfrm>
              <a:off x="2024042" y="3429000"/>
              <a:ext cx="7143800" cy="2928958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F346B0-CA00-F9DA-58C7-07A352FAE700}"/>
                </a:ext>
              </a:extLst>
            </p:cNvPr>
            <p:cNvSpPr txBox="1"/>
            <p:nvPr/>
          </p:nvSpPr>
          <p:spPr>
            <a:xfrm>
              <a:off x="3242459" y="4374325"/>
              <a:ext cx="4706966" cy="78102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모든 방법에서 독립변수를 전부 포함하는 모델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2663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B6DFC3C-BB3B-2703-B771-03C6D1A3D500}"/>
              </a:ext>
            </a:extLst>
          </p:cNvPr>
          <p:cNvSpPr txBox="1"/>
          <p:nvPr/>
        </p:nvSpPr>
        <p:spPr>
          <a:xfrm>
            <a:off x="260583" y="744231"/>
            <a:ext cx="37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STEP5.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회귀식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추정</a:t>
            </a: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93FF9D6E-8414-04D9-1844-F76C774A2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6"/>
          <a:stretch/>
        </p:blipFill>
        <p:spPr>
          <a:xfrm>
            <a:off x="4964994" y="1593176"/>
            <a:ext cx="4630295" cy="3420000"/>
          </a:xfrm>
          <a:prstGeom prst="rect">
            <a:avLst/>
          </a:prstGeom>
        </p:spPr>
      </p:pic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38E55B7F-6E11-20F6-1481-A4ABC50012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/>
          <a:stretch/>
        </p:blipFill>
        <p:spPr>
          <a:xfrm>
            <a:off x="285439" y="1593176"/>
            <a:ext cx="4630295" cy="34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F8F26E-774E-E538-01C2-E96B8F07D8A4}"/>
              </a:ext>
            </a:extLst>
          </p:cNvPr>
          <p:cNvSpPr txBox="1"/>
          <p:nvPr/>
        </p:nvSpPr>
        <p:spPr>
          <a:xfrm>
            <a:off x="2132534" y="1201396"/>
            <a:ext cx="102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bic, Cp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87A64-8FE8-6B77-1DC9-1D5DC263ACF5}"/>
              </a:ext>
            </a:extLst>
          </p:cNvPr>
          <p:cNvSpPr txBox="1"/>
          <p:nvPr/>
        </p:nvSpPr>
        <p:spPr>
          <a:xfrm>
            <a:off x="6770008" y="1202642"/>
            <a:ext cx="102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adjr2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EB2EBE3-71AA-1870-5EE6-2FA32AAC0F22}"/>
              </a:ext>
            </a:extLst>
          </p:cNvPr>
          <p:cNvGrpSpPr/>
          <p:nvPr/>
        </p:nvGrpSpPr>
        <p:grpSpPr>
          <a:xfrm>
            <a:off x="1916339" y="5157192"/>
            <a:ext cx="6097310" cy="1416790"/>
            <a:chOff x="2024042" y="3429000"/>
            <a:chExt cx="7143800" cy="292895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A7AD0B8-D20F-D3B2-BCAA-ED91120EF965}"/>
                </a:ext>
              </a:extLst>
            </p:cNvPr>
            <p:cNvSpPr/>
            <p:nvPr/>
          </p:nvSpPr>
          <p:spPr>
            <a:xfrm>
              <a:off x="2024042" y="3429000"/>
              <a:ext cx="7143800" cy="2928958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B4FA74-86FD-37F3-73F9-999D7823F2B2}"/>
                </a:ext>
              </a:extLst>
            </p:cNvPr>
            <p:cNvSpPr txBox="1"/>
            <p:nvPr/>
          </p:nvSpPr>
          <p:spPr>
            <a:xfrm>
              <a:off x="2162414" y="3429000"/>
              <a:ext cx="5631006" cy="278528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모델이 두개 나옴</a:t>
              </a:r>
              <a:endParaRPr lang="en-US" altLang="ko-KR" sz="1400" dirty="0">
                <a:latin typeface="나눔고딕" pitchFamily="50" charset="-127"/>
                <a:ea typeface="나눔고딕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400" dirty="0">
                  <a:latin typeface="나눔고딕" pitchFamily="50" charset="-127"/>
                  <a:ea typeface="나눔고딕" pitchFamily="50" charset="-127"/>
                </a:rPr>
                <a:t>RAINDAY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포함하는 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Cp.model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모든 독립변수를 포함한 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Radj.model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  <a:sym typeface="Wingdings" panose="05000000000000000000" pitchFamily="2" charset="2"/>
                </a:rPr>
                <a:t>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어떤 모델을 채택할지 모르겠으니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잔차분석을 통해서 결정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52A638-14BD-F37F-75C9-20FBCD90D420}"/>
              </a:ext>
            </a:extLst>
          </p:cNvPr>
          <p:cNvSpPr/>
          <p:nvPr/>
        </p:nvSpPr>
        <p:spPr>
          <a:xfrm>
            <a:off x="560512" y="1601506"/>
            <a:ext cx="4104456" cy="2433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95D8C1-7D69-DC78-518F-DB931981B8EE}"/>
              </a:ext>
            </a:extLst>
          </p:cNvPr>
          <p:cNvSpPr/>
          <p:nvPr/>
        </p:nvSpPr>
        <p:spPr>
          <a:xfrm>
            <a:off x="5169024" y="1601506"/>
            <a:ext cx="4104456" cy="2433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43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B6DFC3C-BB3B-2703-B771-03C6D1A3D500}"/>
              </a:ext>
            </a:extLst>
          </p:cNvPr>
          <p:cNvSpPr txBox="1"/>
          <p:nvPr/>
        </p:nvSpPr>
        <p:spPr>
          <a:xfrm>
            <a:off x="260583" y="744231"/>
            <a:ext cx="37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STEP6.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잔차분석</a:t>
            </a: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E740866B-6EC0-E890-8DBB-28214468C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5264"/>
            <a:ext cx="4913836" cy="4320000"/>
          </a:xfrm>
          <a:prstGeom prst="rect">
            <a:avLst/>
          </a:prstGeom>
        </p:spPr>
      </p:pic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CC8A0BAC-FC06-7573-EFA3-0798BF8D6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914" y="1485264"/>
            <a:ext cx="4913837" cy="43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AB8A7E-CCA8-F20F-11F4-7C7E81F8DC13}"/>
              </a:ext>
            </a:extLst>
          </p:cNvPr>
          <p:cNvSpPr txBox="1"/>
          <p:nvPr/>
        </p:nvSpPr>
        <p:spPr>
          <a:xfrm>
            <a:off x="1637888" y="1285209"/>
            <a:ext cx="1638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Cp.model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6B050-3D8F-0162-58C0-EF0D13DF6B87}"/>
              </a:ext>
            </a:extLst>
          </p:cNvPr>
          <p:cNvSpPr txBox="1"/>
          <p:nvPr/>
        </p:nvSpPr>
        <p:spPr>
          <a:xfrm>
            <a:off x="6557801" y="1285209"/>
            <a:ext cx="1638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Radj.model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3475F3-F385-713E-6431-D5F336C9D1DC}"/>
              </a:ext>
            </a:extLst>
          </p:cNvPr>
          <p:cNvSpPr/>
          <p:nvPr/>
        </p:nvSpPr>
        <p:spPr>
          <a:xfrm>
            <a:off x="1943510" y="5605319"/>
            <a:ext cx="6097310" cy="10169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D461A-C782-8B47-A85C-E46CBB996494}"/>
              </a:ext>
            </a:extLst>
          </p:cNvPr>
          <p:cNvSpPr txBox="1"/>
          <p:nvPr/>
        </p:nvSpPr>
        <p:spPr>
          <a:xfrm>
            <a:off x="2650236" y="5924871"/>
            <a:ext cx="4527201" cy="3777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선형성과 등분산성은 통과했지만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정규성은 확인이 필요</a:t>
            </a:r>
          </a:p>
        </p:txBody>
      </p:sp>
    </p:spTree>
    <p:extLst>
      <p:ext uri="{BB962C8B-B14F-4D97-AF65-F5344CB8AC3E}">
        <p14:creationId xmlns:p14="http://schemas.microsoft.com/office/powerpoint/2010/main" val="3103588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B6DFC3C-BB3B-2703-B771-03C6D1A3D500}"/>
              </a:ext>
            </a:extLst>
          </p:cNvPr>
          <p:cNvSpPr txBox="1"/>
          <p:nvPr/>
        </p:nvSpPr>
        <p:spPr>
          <a:xfrm>
            <a:off x="260583" y="744231"/>
            <a:ext cx="37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STEP6.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잔차분석</a:t>
            </a: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70C6D074-4568-91F2-5792-D6453BCCD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13" y="1112024"/>
            <a:ext cx="3890121" cy="3420000"/>
          </a:xfrm>
          <a:prstGeom prst="rect">
            <a:avLst/>
          </a:prstGeom>
        </p:spPr>
      </p:pic>
      <p:pic>
        <p:nvPicPr>
          <p:cNvPr id="11" name="그림 10" descr="차트이(가) 표시된 사진&#10;&#10;자동 생성된 설명">
            <a:extLst>
              <a:ext uri="{FF2B5EF4-FFF2-40B4-BE49-F238E27FC236}">
                <a16:creationId xmlns:a16="http://schemas.microsoft.com/office/drawing/2014/main" id="{C7E9583D-EECD-6FEA-6AFF-93B37AFB5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64" y="1112024"/>
            <a:ext cx="3890120" cy="34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5D307-B1A3-95C4-DE81-9D4391318AB2}"/>
              </a:ext>
            </a:extLst>
          </p:cNvPr>
          <p:cNvSpPr txBox="1"/>
          <p:nvPr/>
        </p:nvSpPr>
        <p:spPr>
          <a:xfrm>
            <a:off x="2000842" y="1249274"/>
            <a:ext cx="1638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Cp.model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CEEBD6-15BB-09F6-1ED3-AA69DA24CB87}"/>
              </a:ext>
            </a:extLst>
          </p:cNvPr>
          <p:cNvSpPr txBox="1"/>
          <p:nvPr/>
        </p:nvSpPr>
        <p:spPr>
          <a:xfrm>
            <a:off x="6505193" y="1231429"/>
            <a:ext cx="1638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Radj.model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28A602-BE29-CC71-4FB3-C1F8DD512851}"/>
              </a:ext>
            </a:extLst>
          </p:cNvPr>
          <p:cNvSpPr/>
          <p:nvPr/>
        </p:nvSpPr>
        <p:spPr>
          <a:xfrm>
            <a:off x="1904345" y="5934664"/>
            <a:ext cx="6097310" cy="788317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52EBC-0C0A-9FBD-94EE-EC8154750932}"/>
              </a:ext>
            </a:extLst>
          </p:cNvPr>
          <p:cNvSpPr txBox="1"/>
          <p:nvPr/>
        </p:nvSpPr>
        <p:spPr>
          <a:xfrm>
            <a:off x="2600649" y="5978341"/>
            <a:ext cx="4833374" cy="7009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정규성 테스트 결과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p-value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0.05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조건을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Cp.model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 만족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Cp.model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을 최종 모델로 선택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54DD5F-C413-FE7D-CE34-190CC44D4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1" y="4338514"/>
            <a:ext cx="4320000" cy="14532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A7A2C9-9854-6616-50CF-FAF008F15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224" y="4347347"/>
            <a:ext cx="4320000" cy="14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15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2222" y="1447230"/>
            <a:ext cx="1515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4800" dirty="0">
                <a:latin typeface="나눔고딕" pitchFamily="50" charset="-127"/>
                <a:ea typeface="나눔고딕" pitchFamily="50" charset="-127"/>
              </a:rPr>
              <a:t>목 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6720" y="2875990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배경 및 목적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69577" y="2875990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데이터 수집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전처리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37239" y="2875990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분석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해결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66606" y="287599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결론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4860" y="3447494"/>
            <a:ext cx="1011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연구 배경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연구 과제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55329" y="3447494"/>
            <a:ext cx="1396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데이터 수집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데이터 전처리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27135" y="3447494"/>
            <a:ext cx="12618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데이터 분석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 err="1">
                <a:latin typeface="나눔고딕" pitchFamily="50" charset="-127"/>
                <a:ea typeface="나눔고딕" pitchFamily="50" charset="-127"/>
              </a:rPr>
              <a:t>회귀식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추정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예측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및 평가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70275" y="3447494"/>
            <a:ext cx="1011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기대효과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추후 과제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B6DFC3C-BB3B-2703-B771-03C6D1A3D500}"/>
              </a:ext>
            </a:extLst>
          </p:cNvPr>
          <p:cNvSpPr txBox="1"/>
          <p:nvPr/>
        </p:nvSpPr>
        <p:spPr>
          <a:xfrm>
            <a:off x="260583" y="744231"/>
            <a:ext cx="37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STEP7. MSE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206D2D-DFE5-DA02-8C64-62307CB5B574}"/>
              </a:ext>
            </a:extLst>
          </p:cNvPr>
          <p:cNvSpPr txBox="1"/>
          <p:nvPr/>
        </p:nvSpPr>
        <p:spPr>
          <a:xfrm>
            <a:off x="992560" y="2492896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직접 계산한거랑 내용이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랑 내용이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같은지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확인해보기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D2DBBE-5788-54F3-F8C1-72666DD2D0A0}"/>
                  </a:ext>
                </a:extLst>
              </p:cNvPr>
              <p:cNvSpPr txBox="1"/>
              <p:nvPr/>
            </p:nvSpPr>
            <p:spPr>
              <a:xfrm>
                <a:off x="0" y="1218454"/>
                <a:ext cx="9906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13.96 −1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091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d>
                        <m:dPr>
                          <m:ctrlP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</a:rPr>
                            <m:t>𝑃𝑅𝐼𝐶𝐸</m:t>
                          </m:r>
                        </m:e>
                      </m:d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+ 4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464</m:t>
                      </m:r>
                      <m:r>
                        <a:rPr lang="en-US" altLang="ko-KR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ko-KR" sz="1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</a:rPr>
                            <m:t>𝑀𝐴𝑋𝑇𝐸𝑀𝑃</m:t>
                          </m:r>
                        </m:e>
                      </m:d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+ 0.000007823</m:t>
                      </m:r>
                      <m:r>
                        <a:rPr lang="en-US" altLang="ko-KR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d>
                        <m:dPr>
                          <m:ctrlPr>
                            <a:rPr lang="en-US" altLang="ko-KR" sz="1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</a:rPr>
                            <m:t>𝑆𝐴𝐿𝐸𝐷𝐴𝑌</m:t>
                          </m:r>
                        </m:e>
                      </m:d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	</m:t>
                      </m:r>
                    </m:oMath>
                  </m:oMathPara>
                </a14:m>
                <a:endParaRPr lang="en-US" altLang="ko-KR" sz="1600" i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118</m:t>
                      </m:r>
                      <m:r>
                        <a:rPr lang="en-US" altLang="ko-KR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𝐻𝑂𝐿𝐼𝐷𝐴𝑌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) + 3.068×</m:t>
                      </m:r>
                      <m:sSup>
                        <m:sSup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𝐷𝑈𝑆𝑇𝐷𝐴𝑌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) − 1.927×</m:t>
                      </m:r>
                      <m:sSup>
                        <m:sSup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𝑀𝑂𝑁𝑇𝐻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D2DBBE-5788-54F3-F8C1-72666DD2D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8454"/>
                <a:ext cx="9906000" cy="584775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488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B6DFC3C-BB3B-2703-B771-03C6D1A3D500}"/>
              </a:ext>
            </a:extLst>
          </p:cNvPr>
          <p:cNvSpPr txBox="1"/>
          <p:nvPr/>
        </p:nvSpPr>
        <p:spPr>
          <a:xfrm>
            <a:off x="260582" y="744231"/>
            <a:ext cx="426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STEP8.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설명변수의 상대적 중요도 분석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48260AB-95D4-1439-688E-4BFEAD47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601" y="1340768"/>
            <a:ext cx="5605943" cy="43947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CF50AC-86BE-7C80-72F1-B80C540B2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2" y="1412776"/>
            <a:ext cx="3960440" cy="3696216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9420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D26A8-D25C-393D-F1BD-49F7E72B407A}"/>
              </a:ext>
            </a:extLst>
          </p:cNvPr>
          <p:cNvSpPr txBox="1"/>
          <p:nvPr/>
        </p:nvSpPr>
        <p:spPr>
          <a:xfrm>
            <a:off x="1928664" y="2492896"/>
            <a:ext cx="3782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RAIN_DAY</a:t>
            </a:r>
            <a:r>
              <a:rPr lang="ko-KR" altLang="en-US" dirty="0" err="1"/>
              <a:t>포함하는거랑</a:t>
            </a:r>
            <a:r>
              <a:rPr lang="en-US" altLang="ko-KR" dirty="0"/>
              <a:t>, ITEM_CNT</a:t>
            </a:r>
            <a:r>
              <a:rPr lang="ko-KR" altLang="en-US" dirty="0" err="1"/>
              <a:t>포함하는거</a:t>
            </a:r>
            <a:r>
              <a:rPr lang="ko-KR" altLang="en-US" dirty="0"/>
              <a:t> 각각 결과만 출력해서 독립변수의 기여도를 통해서 </a:t>
            </a:r>
            <a:r>
              <a:rPr lang="ko-KR" altLang="en-US" dirty="0" err="1"/>
              <a:t>설명하는게</a:t>
            </a:r>
            <a:r>
              <a:rPr lang="ko-KR" altLang="en-US" dirty="0"/>
              <a:t> </a:t>
            </a:r>
            <a:r>
              <a:rPr lang="ko-KR" altLang="en-US" dirty="0" err="1"/>
              <a:t>좋을것같음</a:t>
            </a:r>
            <a:r>
              <a:rPr lang="en-US" altLang="ko-KR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615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38158" y="3429000"/>
            <a:ext cx="1285884" cy="2928958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952472" y="4429132"/>
            <a:ext cx="928694" cy="9286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atin typeface="나눔고딕" pitchFamily="50" charset="-127"/>
                <a:ea typeface="나눔고딕" pitchFamily="50" charset="-127"/>
              </a:rPr>
              <a:t>향후과제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024042" y="3236366"/>
            <a:ext cx="7143800" cy="3121592"/>
            <a:chOff x="2024042" y="3236366"/>
            <a:chExt cx="7143800" cy="3121592"/>
          </a:xfrm>
        </p:grpSpPr>
        <p:sp>
          <p:nvSpPr>
            <p:cNvPr id="14" name="직사각형 13"/>
            <p:cNvSpPr/>
            <p:nvPr/>
          </p:nvSpPr>
          <p:spPr>
            <a:xfrm>
              <a:off x="2024042" y="3429000"/>
              <a:ext cx="7143800" cy="2928958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166918" y="3562585"/>
              <a:ext cx="4767331" cy="3777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400" dirty="0" err="1">
                  <a:latin typeface="나눔고딕" pitchFamily="50" charset="-127"/>
                  <a:ea typeface="나눔고딕" pitchFamily="50" charset="-127"/>
                </a:rPr>
                <a:t>회귀식</a:t>
              </a: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 추정에 사용된 매출 자료는 명백한 </a:t>
              </a:r>
              <a:r>
                <a:rPr lang="ko-KR" altLang="en-US" sz="1400" b="1" dirty="0" err="1">
                  <a:latin typeface="나눔고딕" pitchFamily="50" charset="-127"/>
                  <a:ea typeface="나눔고딕" pitchFamily="50" charset="-127"/>
                </a:rPr>
                <a:t>시계열</a:t>
              </a: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 데이터</a:t>
              </a:r>
            </a:p>
          </p:txBody>
        </p:sp>
        <p:pic>
          <p:nvPicPr>
            <p:cNvPr id="1026" name="Picture 2" descr="C:\Users\eva\AppData\Local\Microsoft\Windows\INetCache\IE\HWQNO4LY\arrow-24845_64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961112" y="3236366"/>
              <a:ext cx="357190" cy="349934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2166919" y="4429132"/>
              <a:ext cx="6715171" cy="6309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60000" indent="-360000" algn="just">
                <a:buFont typeface="Wingdings" pitchFamily="2" charset="2"/>
                <a:buChar char="Ø"/>
              </a:pPr>
              <a:r>
                <a:rPr lang="ko-KR" altLang="en-US" sz="1400" dirty="0" err="1">
                  <a:latin typeface="나눔고딕" pitchFamily="50" charset="-127"/>
                  <a:ea typeface="나눔고딕" pitchFamily="50" charset="-127"/>
                </a:rPr>
                <a:t>잔차의</a:t>
              </a: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 분포가 </a:t>
              </a:r>
              <a:r>
                <a:rPr lang="ko-KR" altLang="en-US" sz="1400" b="1" dirty="0" err="1">
                  <a:latin typeface="나눔고딕" pitchFamily="50" charset="-127"/>
                  <a:ea typeface="나눔고딕" pitchFamily="50" charset="-127"/>
                </a:rPr>
                <a:t>정규성을</a:t>
              </a:r>
              <a:r>
                <a:rPr lang="ko-KR" altLang="en-US" sz="1400" b="1" dirty="0">
                  <a:latin typeface="나눔고딕" pitchFamily="50" charset="-127"/>
                  <a:ea typeface="나눔고딕" pitchFamily="50" charset="-127"/>
                </a:rPr>
                <a:t> 띠지 않기</a:t>
              </a: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 때문에 </a:t>
              </a:r>
              <a:r>
                <a:rPr lang="ko-KR" altLang="en-US" sz="1400" dirty="0" err="1">
                  <a:latin typeface="나눔고딕" pitchFamily="50" charset="-127"/>
                  <a:ea typeface="나눔고딕" pitchFamily="50" charset="-127"/>
                </a:rPr>
                <a:t>최소제곱법을</a:t>
              </a: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 적용하는데 무리</a:t>
              </a:r>
              <a:endParaRPr lang="en-US" altLang="ko-KR" sz="1400" dirty="0">
                <a:latin typeface="나눔고딕" pitchFamily="50" charset="-127"/>
                <a:ea typeface="나눔고딕" pitchFamily="50" charset="-127"/>
              </a:endParaRPr>
            </a:p>
            <a:p>
              <a:pPr marL="360000" indent="-360000" algn="just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400" b="1" dirty="0">
                  <a:latin typeface="나눔고딕" pitchFamily="50" charset="-127"/>
                  <a:ea typeface="나눔고딕" pitchFamily="50" charset="-127"/>
                </a:rPr>
                <a:t>자기상관성</a:t>
              </a: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을 내포함</a:t>
              </a:r>
              <a:r>
                <a:rPr lang="en-US" altLang="ko-KR" sz="1400" dirty="0"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추세성분</a:t>
              </a:r>
              <a:r>
                <a:rPr lang="en-US" altLang="ko-KR" sz="1400" dirty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계절성분</a:t>
              </a:r>
              <a:r>
                <a:rPr lang="en-US" altLang="ko-KR" sz="1400" dirty="0">
                  <a:latin typeface="나눔고딕" pitchFamily="50" charset="-127"/>
                  <a:ea typeface="나눔고딕" pitchFamily="50" charset="-127"/>
                </a:rPr>
                <a:t>)</a:t>
              </a:r>
            </a:p>
          </p:txBody>
        </p:sp>
        <p:pic>
          <p:nvPicPr>
            <p:cNvPr id="9" name="Picture 2" descr="C:\Users\eva\AppData\Local\Microsoft\Windows\INetCache\IE\HWQNO4LY\arrow-24845_64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38620" y="5072074"/>
              <a:ext cx="357190" cy="349934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2166918" y="5490649"/>
              <a:ext cx="4381008" cy="70096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400" b="1" dirty="0">
                  <a:latin typeface="나눔고딕" pitchFamily="50" charset="-127"/>
                  <a:ea typeface="나눔고딕" pitchFamily="50" charset="-127"/>
                </a:rPr>
                <a:t>차분</a:t>
              </a: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을 통해 자기상관성을 제거한 후 회귀모형 적용</a:t>
              </a:r>
              <a:endParaRPr lang="en-US" altLang="ko-KR" sz="1400" dirty="0">
                <a:latin typeface="나눔고딕" pitchFamily="50" charset="-127"/>
                <a:ea typeface="나눔고딕" pitchFamily="50" charset="-127"/>
              </a:endParaRPr>
            </a:p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400" b="1" dirty="0" err="1">
                  <a:latin typeface="나눔고딕" pitchFamily="50" charset="-127"/>
                  <a:ea typeface="나눔고딕" pitchFamily="50" charset="-127"/>
                </a:rPr>
                <a:t>시계열</a:t>
              </a:r>
              <a:r>
                <a:rPr lang="ko-KR" altLang="en-US" sz="1400" b="1" dirty="0">
                  <a:latin typeface="나눔고딕" pitchFamily="50" charset="-127"/>
                  <a:ea typeface="나눔고딕" pitchFamily="50" charset="-127"/>
                </a:rPr>
                <a:t> 모형 </a:t>
              </a: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적용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8158" y="1071546"/>
            <a:ext cx="8429684" cy="2071702"/>
            <a:chOff x="738158" y="1071546"/>
            <a:chExt cx="8429684" cy="2071702"/>
          </a:xfrm>
        </p:grpSpPr>
        <p:sp>
          <p:nvSpPr>
            <p:cNvPr id="16" name="직사각형 15"/>
            <p:cNvSpPr/>
            <p:nvPr/>
          </p:nvSpPr>
          <p:spPr>
            <a:xfrm>
              <a:off x="738158" y="1071546"/>
              <a:ext cx="1285884" cy="2071702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24042" y="1071546"/>
              <a:ext cx="7143800" cy="2071702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952472" y="1714488"/>
              <a:ext cx="928694" cy="92869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고딕" pitchFamily="50" charset="-127"/>
                  <a:ea typeface="나눔고딕" pitchFamily="50" charset="-127"/>
                </a:rPr>
                <a:t>연구성과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66918" y="1214422"/>
              <a:ext cx="6572296" cy="17081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ko-KR" sz="1400" dirty="0">
                  <a:latin typeface="나눔고딕" pitchFamily="50" charset="-127"/>
                  <a:ea typeface="나눔고딕" pitchFamily="50" charset="-127"/>
                </a:rPr>
                <a:t>CU</a:t>
              </a: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의 주력품목인 음료의 매출을 예측하고 공급에 차질이 생기지 않도록 사전    대비가 가능</a:t>
              </a:r>
              <a:endParaRPr lang="en-US" altLang="ko-KR" sz="1400" dirty="0">
                <a:latin typeface="나눔고딕" pitchFamily="50" charset="-127"/>
                <a:ea typeface="나눔고딕" pitchFamily="50" charset="-127"/>
              </a:endParaRPr>
            </a:p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음료의 매출에 미치는 요인을 정확히 파악하여 요인에 대한 매출 기여도별 차별화 대응 전략 수립 가능</a:t>
              </a:r>
              <a:endParaRPr lang="en-US" altLang="ko-KR" sz="1400" dirty="0">
                <a:latin typeface="나눔고딕" pitchFamily="50" charset="-127"/>
                <a:ea typeface="나눔고딕" pitchFamily="50" charset="-127"/>
              </a:endParaRPr>
            </a:p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이러한 요인들을 적절히 통제하고 조절함으로써 매출의 극대화 가능</a:t>
              </a:r>
              <a:endParaRPr lang="en-US" altLang="ko-KR" sz="14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9805" y="2714620"/>
            <a:ext cx="3770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latin typeface="나눔고딕" pitchFamily="50" charset="-127"/>
                <a:ea typeface="나눔고딕" pitchFamily="50" charset="-127"/>
              </a:rPr>
              <a:t>감 사 합 </a:t>
            </a:r>
            <a:r>
              <a:rPr lang="ko-KR" altLang="en-US" sz="4800" b="1" dirty="0" err="1">
                <a:latin typeface="나눔고딕" pitchFamily="50" charset="-127"/>
                <a:ea typeface="나눔고딕" pitchFamily="50" charset="-127"/>
              </a:rPr>
              <a:t>니</a:t>
            </a:r>
            <a:r>
              <a:rPr lang="ko-KR" altLang="en-US" sz="4800" b="1" dirty="0">
                <a:latin typeface="나눔고딕" pitchFamily="50" charset="-127"/>
                <a:ea typeface="나눔고딕" pitchFamily="50" charset="-127"/>
              </a:rPr>
              <a:t> 다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E4C6232-93FF-D73F-C308-8F6DA7C7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96" y="773160"/>
            <a:ext cx="5163271" cy="23434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3D1580-B5A1-2CD7-87A2-7A3A88D42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60" y="3357279"/>
            <a:ext cx="5010849" cy="30960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73AE50-1F82-498D-165E-1AA6B8832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216" y="3789327"/>
            <a:ext cx="2386978" cy="24409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FC8043C-4C94-0EB6-35E6-6AF01D2D6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89" y="908721"/>
            <a:ext cx="3528392" cy="15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28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1B0729-2B7C-F9FD-FC52-91161D458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29"/>
          <a:stretch/>
        </p:blipFill>
        <p:spPr>
          <a:xfrm>
            <a:off x="1064568" y="667801"/>
            <a:ext cx="2535882" cy="28332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A37B24-B969-4329-420A-77E1E5B18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5" y="3501008"/>
            <a:ext cx="6725589" cy="31436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FA964F-DC87-DAB9-0107-025DD639E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128" y="875610"/>
            <a:ext cx="2946300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83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BF1870-724E-481A-E900-5FCA80CE9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980728"/>
            <a:ext cx="3886464" cy="21417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05D62B-4C99-62F9-20B1-E3062E36D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845" y="1052736"/>
            <a:ext cx="3530066" cy="22366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6E1A5D-76EB-79B9-5AA8-B74A98331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11" y="3306077"/>
            <a:ext cx="3103605" cy="28592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FBCEE9-B637-010B-CF17-3A04C012A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6045" y="3192516"/>
            <a:ext cx="4047907" cy="21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22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EBD290-81D9-D0BE-1B22-DDF24C7E4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836712"/>
            <a:ext cx="3755937" cy="17873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352D4E-7B18-3930-6954-6869CE351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16" y="818665"/>
            <a:ext cx="3084547" cy="27718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39B461-BF13-BC57-9A5C-5FAC93C70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42" y="2920344"/>
            <a:ext cx="4591784" cy="31009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497F1F-E38F-BFDD-6E25-C13D7C3B8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399" y="2204606"/>
            <a:ext cx="3258005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3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8DDCB22-BEB4-EF30-F984-156744507DB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8504" y="764704"/>
            <a:ext cx="1809480" cy="20347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638400-26A1-B001-6201-4CAE58AB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28" y="744815"/>
            <a:ext cx="2878806" cy="25754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1D4536-3241-3B88-E2F0-D14FC0944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104" y="908720"/>
            <a:ext cx="2830617" cy="29397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F6EEBBB-E822-2CEB-7FEB-ECD331010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28" y="3537714"/>
            <a:ext cx="2583458" cy="218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45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1238224" y="4714884"/>
            <a:ext cx="7572428" cy="1143008"/>
            <a:chOff x="1238224" y="4714884"/>
            <a:chExt cx="7572428" cy="114300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6F3E5F-295F-D747-FEB4-ADAD7637FEF4}"/>
                </a:ext>
              </a:extLst>
            </p:cNvPr>
            <p:cNvSpPr txBox="1"/>
            <p:nvPr/>
          </p:nvSpPr>
          <p:spPr>
            <a:xfrm>
              <a:off x="1496616" y="4784232"/>
              <a:ext cx="7039874" cy="78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CU 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경영진은 이러한 무한 경쟁 하에서 점유율 선두를 탈환하기 위한 방안의 일환으로 대표 상품인 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‘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음료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’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의 매출 예측 시스템을 개발을 지시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238224" y="4714884"/>
              <a:ext cx="7572428" cy="1143008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95282" y="1061476"/>
            <a:ext cx="4572032" cy="3286148"/>
            <a:chOff x="595282" y="1061476"/>
            <a:chExt cx="4572032" cy="3286148"/>
          </a:xfrm>
        </p:grpSpPr>
        <p:sp>
          <p:nvSpPr>
            <p:cNvPr id="11" name="직사각형 10"/>
            <p:cNvSpPr/>
            <p:nvPr/>
          </p:nvSpPr>
          <p:spPr>
            <a:xfrm>
              <a:off x="595282" y="1061476"/>
              <a:ext cx="4572032" cy="3286148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C5F25-9556-4BEE-2F59-61E0CBE78643}"/>
                </a:ext>
              </a:extLst>
            </p:cNvPr>
            <p:cNvSpPr txBox="1"/>
            <p:nvPr/>
          </p:nvSpPr>
          <p:spPr>
            <a:xfrm>
              <a:off x="920552" y="1214422"/>
              <a:ext cx="3960440" cy="1157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최근 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10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년간 편의점 업계는 매출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및 점포 수 모두 증가세를 유지하고 있지만 성장율은 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2011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년을 정점으로 하락세를 보임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CAD2912-7F70-2AFD-3719-5C71421BFBAC}"/>
                </a:ext>
              </a:extLst>
            </p:cNvPr>
            <p:cNvGrpSpPr/>
            <p:nvPr/>
          </p:nvGrpSpPr>
          <p:grpSpPr>
            <a:xfrm>
              <a:off x="704526" y="2643182"/>
              <a:ext cx="4399685" cy="1494118"/>
              <a:chOff x="704527" y="2370012"/>
              <a:chExt cx="4104458" cy="145816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340D8197-757B-A089-53F5-C6C72030F7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8714" t="11640" r="2854" b="53365"/>
              <a:stretch/>
            </p:blipFill>
            <p:spPr>
              <a:xfrm>
                <a:off x="704527" y="2370012"/>
                <a:ext cx="2016225" cy="1440161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B50FF556-10C3-27EE-9EA1-F9B466FD24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8714" t="58884" r="2854" b="4371"/>
              <a:stretch/>
            </p:blipFill>
            <p:spPr>
              <a:xfrm>
                <a:off x="2864769" y="2370012"/>
                <a:ext cx="1944216" cy="1458161"/>
              </a:xfrm>
              <a:prstGeom prst="rect">
                <a:avLst/>
              </a:prstGeom>
            </p:spPr>
          </p:pic>
        </p:grpSp>
      </p:grpSp>
      <p:sp>
        <p:nvSpPr>
          <p:cNvPr id="14" name="직사각형 13"/>
          <p:cNvSpPr/>
          <p:nvPr/>
        </p:nvSpPr>
        <p:spPr>
          <a:xfrm>
            <a:off x="5381628" y="1061476"/>
            <a:ext cx="4071966" cy="328614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5383908" y="1214422"/>
            <a:ext cx="3960440" cy="3000396"/>
            <a:chOff x="5383908" y="1214422"/>
            <a:chExt cx="3960440" cy="30003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D96D36-E763-3756-FA0A-9DB4A17E4789}"/>
                </a:ext>
              </a:extLst>
            </p:cNvPr>
            <p:cNvSpPr txBox="1"/>
            <p:nvPr/>
          </p:nvSpPr>
          <p:spPr>
            <a:xfrm>
              <a:off x="5383908" y="1214422"/>
              <a:ext cx="3960440" cy="78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편의점 업체 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3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사간의 경쟁은 해를 거듭할 수록 치열해지는 상황</a:t>
              </a:r>
            </a:p>
          </p:txBody>
        </p:sp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581667" y="2088626"/>
              <a:ext cx="3657613" cy="2126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3D5D95E-C80A-5CA3-B453-1769577A5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6" y="1444891"/>
            <a:ext cx="3833535" cy="25706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98C8AF-EE3B-9195-A6CE-E66D0705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28" y="1646737"/>
            <a:ext cx="3431279" cy="23578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006F06-DEAD-2808-7F81-F751B9658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280" y="1447611"/>
            <a:ext cx="3041448" cy="2565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DFC3C-BB3B-2703-B771-03C6D1A3D500}"/>
              </a:ext>
            </a:extLst>
          </p:cNvPr>
          <p:cNvSpPr txBox="1"/>
          <p:nvPr/>
        </p:nvSpPr>
        <p:spPr>
          <a:xfrm>
            <a:off x="260583" y="744231"/>
            <a:ext cx="37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STEP3. </a:t>
            </a:r>
            <a:r>
              <a:rPr lang="ko-KR" altLang="en-US" dirty="0"/>
              <a:t>종속변수의 정규성 검정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38CD185F-5577-93E1-D025-C747C6F18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268118"/>
              </p:ext>
            </p:extLst>
          </p:nvPr>
        </p:nvGraphicFramePr>
        <p:xfrm>
          <a:off x="171247" y="4012848"/>
          <a:ext cx="956151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7171">
                  <a:extLst>
                    <a:ext uri="{9D8B030D-6E8A-4147-A177-3AD203B41FA5}">
                      <a16:colId xmlns:a16="http://schemas.microsoft.com/office/drawing/2014/main" val="2815257638"/>
                    </a:ext>
                  </a:extLst>
                </a:gridCol>
                <a:gridCol w="3187171">
                  <a:extLst>
                    <a:ext uri="{9D8B030D-6E8A-4147-A177-3AD203B41FA5}">
                      <a16:colId xmlns:a16="http://schemas.microsoft.com/office/drawing/2014/main" val="2429937208"/>
                    </a:ext>
                  </a:extLst>
                </a:gridCol>
                <a:gridCol w="3187171">
                  <a:extLst>
                    <a:ext uri="{9D8B030D-6E8A-4147-A177-3AD203B41FA5}">
                      <a16:colId xmlns:a16="http://schemas.microsoft.com/office/drawing/2014/main" val="3761876719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P-value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237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0.0009225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0.1672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0.1651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814670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2A4966CB-E267-56D5-24D3-0430F11CA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64" y="5056346"/>
            <a:ext cx="3124636" cy="10574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449978-F2C9-CE50-B799-83DC4533C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0792" y="5056346"/>
            <a:ext cx="3296110" cy="10764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9259CC-5602-11A8-ED0E-7226ED2C9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7524" y="5056346"/>
            <a:ext cx="3610479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60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B6DFC3C-BB3B-2703-B771-03C6D1A3D500}"/>
              </a:ext>
            </a:extLst>
          </p:cNvPr>
          <p:cNvSpPr txBox="1"/>
          <p:nvPr/>
        </p:nvSpPr>
        <p:spPr>
          <a:xfrm>
            <a:off x="260583" y="744231"/>
            <a:ext cx="37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STEP6. </a:t>
            </a:r>
            <a:r>
              <a:rPr lang="ko-KR" altLang="en-US" dirty="0"/>
              <a:t>잔차분석</a:t>
            </a: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70C6D074-4568-91F2-5792-D6453BCCD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13" y="1112024"/>
            <a:ext cx="3890121" cy="3420000"/>
          </a:xfrm>
          <a:prstGeom prst="rect">
            <a:avLst/>
          </a:prstGeom>
        </p:spPr>
      </p:pic>
      <p:pic>
        <p:nvPicPr>
          <p:cNvPr id="11" name="그림 10" descr="차트이(가) 표시된 사진&#10;&#10;자동 생성된 설명">
            <a:extLst>
              <a:ext uri="{FF2B5EF4-FFF2-40B4-BE49-F238E27FC236}">
                <a16:creationId xmlns:a16="http://schemas.microsoft.com/office/drawing/2014/main" id="{C7E9583D-EECD-6FEA-6AFF-93B37AFB5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64" y="1112024"/>
            <a:ext cx="3890120" cy="34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5D307-B1A3-95C4-DE81-9D4391318AB2}"/>
              </a:ext>
            </a:extLst>
          </p:cNvPr>
          <p:cNvSpPr txBox="1"/>
          <p:nvPr/>
        </p:nvSpPr>
        <p:spPr>
          <a:xfrm>
            <a:off x="2000842" y="1249274"/>
            <a:ext cx="1638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Cp.model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CEEBD6-15BB-09F6-1ED3-AA69DA24CB87}"/>
              </a:ext>
            </a:extLst>
          </p:cNvPr>
          <p:cNvSpPr txBox="1"/>
          <p:nvPr/>
        </p:nvSpPr>
        <p:spPr>
          <a:xfrm>
            <a:off x="6505193" y="1231429"/>
            <a:ext cx="1638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Radj.model</a:t>
            </a:r>
            <a:endParaRPr lang="ko-KR" altLang="en-US" sz="20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28A602-BE29-CC71-4FB3-C1F8DD512851}"/>
              </a:ext>
            </a:extLst>
          </p:cNvPr>
          <p:cNvSpPr/>
          <p:nvPr/>
        </p:nvSpPr>
        <p:spPr>
          <a:xfrm>
            <a:off x="1904345" y="5934664"/>
            <a:ext cx="6097310" cy="788317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52EBC-0C0A-9FBD-94EE-EC8154750932}"/>
              </a:ext>
            </a:extLst>
          </p:cNvPr>
          <p:cNvSpPr txBox="1"/>
          <p:nvPr/>
        </p:nvSpPr>
        <p:spPr>
          <a:xfrm>
            <a:off x="2600649" y="5978341"/>
            <a:ext cx="4833374" cy="7009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정규성 테스트 결과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p-value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0.05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조건을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Cp.model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만 만족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Cp.model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을 최종 모델로 선택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E97417-CA74-F953-11F9-28FB269F6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4373070"/>
            <a:ext cx="4887007" cy="1276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D0E2DA1-4F98-D417-8418-8A4DEC61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169" y="4449280"/>
            <a:ext cx="4839375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0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B6DFC3C-BB3B-2703-B771-03C6D1A3D500}"/>
              </a:ext>
            </a:extLst>
          </p:cNvPr>
          <p:cNvSpPr txBox="1"/>
          <p:nvPr/>
        </p:nvSpPr>
        <p:spPr>
          <a:xfrm>
            <a:off x="260582" y="744231"/>
            <a:ext cx="426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STEP8. </a:t>
            </a:r>
            <a:r>
              <a:rPr lang="ko-KR" altLang="en-US" dirty="0"/>
              <a:t>설명변수의 상대적 중요도 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061A5B-FE85-0040-D662-E2F37061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3" y="1338525"/>
            <a:ext cx="4188017" cy="45387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8260AB-95D4-1439-688E-4BFEAD47A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601" y="1340768"/>
            <a:ext cx="5605943" cy="439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7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2952736" y="3857628"/>
            <a:ext cx="4929222" cy="2143140"/>
            <a:chOff x="2952736" y="3857628"/>
            <a:chExt cx="4929222" cy="2143140"/>
          </a:xfrm>
        </p:grpSpPr>
        <p:sp>
          <p:nvSpPr>
            <p:cNvPr id="46" name="직사각형 45"/>
            <p:cNvSpPr/>
            <p:nvPr/>
          </p:nvSpPr>
          <p:spPr>
            <a:xfrm>
              <a:off x="2952736" y="3857628"/>
              <a:ext cx="4929222" cy="1643074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952736" y="5500702"/>
              <a:ext cx="4929222" cy="500066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csv</a:t>
              </a:r>
              <a:r>
                <a:rPr lang="ko-KR" altLang="en-US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파일</a:t>
              </a:r>
              <a:r>
                <a:rPr lang="en-US" altLang="ko-KR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ko-KR" altLang="en-US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기상자료 개방포털</a:t>
              </a:r>
              <a:r>
                <a:rPr lang="en-US" altLang="ko-KR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endParaRPr lang="ko-KR" altLang="en-US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952736" y="1285860"/>
            <a:ext cx="4929222" cy="2143140"/>
            <a:chOff x="2952736" y="1285860"/>
            <a:chExt cx="4929222" cy="2143140"/>
          </a:xfrm>
        </p:grpSpPr>
        <p:sp>
          <p:nvSpPr>
            <p:cNvPr id="42" name="직사각형 41"/>
            <p:cNvSpPr/>
            <p:nvPr/>
          </p:nvSpPr>
          <p:spPr>
            <a:xfrm>
              <a:off x="2952736" y="1285860"/>
              <a:ext cx="4929222" cy="1643074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952736" y="2928934"/>
              <a:ext cx="4929222" cy="500066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csv</a:t>
              </a:r>
              <a:r>
                <a:rPr lang="ko-KR" altLang="en-US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파일</a:t>
              </a:r>
              <a:r>
                <a:rPr lang="en-US" altLang="ko-KR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(BGF </a:t>
              </a:r>
              <a:r>
                <a:rPr lang="ko-KR" altLang="en-US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리테일</a:t>
              </a:r>
              <a:r>
                <a:rPr lang="en-US" altLang="ko-KR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본사 </a:t>
              </a:r>
              <a:r>
                <a:rPr lang="ko-KR" altLang="en-US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업업팀</a:t>
              </a:r>
              <a:r>
                <a:rPr lang="en-US" altLang="ko-KR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endParaRPr lang="ko-KR" altLang="en-US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" name="타원 1"/>
          <p:cNvSpPr/>
          <p:nvPr/>
        </p:nvSpPr>
        <p:spPr>
          <a:xfrm>
            <a:off x="952472" y="1285860"/>
            <a:ext cx="1000132" cy="10001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데이터 수집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388707" y="1595754"/>
            <a:ext cx="849913" cy="1118866"/>
            <a:chOff x="6422792" y="1714488"/>
            <a:chExt cx="849913" cy="111886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53198" y="1714488"/>
              <a:ext cx="819507" cy="904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TextBox 4"/>
            <p:cNvSpPr txBox="1"/>
            <p:nvPr/>
          </p:nvSpPr>
          <p:spPr>
            <a:xfrm>
              <a:off x="6422792" y="2571744"/>
              <a:ext cx="8499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err="1">
                  <a:latin typeface="나눔고딕" pitchFamily="50" charset="-127"/>
                  <a:ea typeface="나눔고딕" pitchFamily="50" charset="-127"/>
                </a:rPr>
                <a:t>상품품목수</a:t>
              </a:r>
              <a:endParaRPr lang="ko-KR" altLang="en-US" sz="11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90683" y="1595754"/>
            <a:ext cx="819507" cy="1118866"/>
            <a:chOff x="6453198" y="1714488"/>
            <a:chExt cx="819507" cy="111886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53198" y="1714488"/>
              <a:ext cx="819507" cy="904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6558325" y="2571744"/>
              <a:ext cx="5838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>
                  <a:latin typeface="나눔고딕" pitchFamily="50" charset="-127"/>
                  <a:ea typeface="나눔고딕" pitchFamily="50" charset="-127"/>
                </a:rPr>
                <a:t>판매량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562253" y="1595754"/>
            <a:ext cx="819507" cy="1118866"/>
            <a:chOff x="6453198" y="1714488"/>
            <a:chExt cx="819507" cy="1118866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53198" y="1714488"/>
              <a:ext cx="819507" cy="904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TextBox 11"/>
            <p:cNvSpPr txBox="1"/>
            <p:nvPr/>
          </p:nvSpPr>
          <p:spPr>
            <a:xfrm>
              <a:off x="6558325" y="2571744"/>
              <a:ext cx="5838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>
                  <a:latin typeface="나눔고딕" pitchFamily="50" charset="-127"/>
                  <a:ea typeface="나눔고딕" pitchFamily="50" charset="-127"/>
                </a:rPr>
                <a:t>판매가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633823" y="1595754"/>
            <a:ext cx="819507" cy="1118866"/>
            <a:chOff x="6453198" y="1714488"/>
            <a:chExt cx="819507" cy="1118866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53198" y="1714488"/>
              <a:ext cx="819507" cy="904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TextBox 14"/>
            <p:cNvSpPr txBox="1"/>
            <p:nvPr/>
          </p:nvSpPr>
          <p:spPr>
            <a:xfrm>
              <a:off x="6484404" y="2571744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>
                  <a:latin typeface="나눔고딕" pitchFamily="50" charset="-127"/>
                  <a:ea typeface="나눔고딕" pitchFamily="50" charset="-127"/>
                </a:rPr>
                <a:t>영업일수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578519" y="4238960"/>
            <a:ext cx="819507" cy="1118866"/>
            <a:chOff x="6453198" y="1714488"/>
            <a:chExt cx="819507" cy="1118866"/>
          </a:xfrm>
        </p:grpSpPr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53198" y="1714488"/>
              <a:ext cx="819507" cy="904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7" name="TextBox 36"/>
            <p:cNvSpPr txBox="1"/>
            <p:nvPr/>
          </p:nvSpPr>
          <p:spPr>
            <a:xfrm>
              <a:off x="6515767" y="2571744"/>
              <a:ext cx="7569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>
                  <a:latin typeface="나눔고딕" pitchFamily="50" charset="-127"/>
                  <a:ea typeface="나눔고딕" pitchFamily="50" charset="-127"/>
                </a:rPr>
                <a:t>최고 기온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006139" y="4238960"/>
            <a:ext cx="819507" cy="1118866"/>
            <a:chOff x="6453198" y="1714488"/>
            <a:chExt cx="819507" cy="1118866"/>
          </a:xfrm>
        </p:grpSpPr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53198" y="1714488"/>
              <a:ext cx="819507" cy="904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" name="TextBox 34"/>
            <p:cNvSpPr txBox="1"/>
            <p:nvPr/>
          </p:nvSpPr>
          <p:spPr>
            <a:xfrm>
              <a:off x="6486887" y="2571744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>
                  <a:latin typeface="나눔고딕" pitchFamily="50" charset="-127"/>
                  <a:ea typeface="나눔고딕" pitchFamily="50" charset="-127"/>
                </a:rPr>
                <a:t>강우일수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437749" y="4238960"/>
            <a:ext cx="819507" cy="1118866"/>
            <a:chOff x="6453198" y="1714488"/>
            <a:chExt cx="819507" cy="1118866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53198" y="1714488"/>
              <a:ext cx="819507" cy="904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3" name="TextBox 32"/>
            <p:cNvSpPr txBox="1"/>
            <p:nvPr/>
          </p:nvSpPr>
          <p:spPr>
            <a:xfrm>
              <a:off x="6486887" y="2571744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>
                  <a:latin typeface="나눔고딕" pitchFamily="50" charset="-127"/>
                  <a:ea typeface="나눔고딕" pitchFamily="50" charset="-127"/>
                </a:rPr>
                <a:t>황사일수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666720" y="1071546"/>
            <a:ext cx="1000132" cy="10001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데이터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전처리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738290" y="1071546"/>
            <a:ext cx="6858048" cy="461665"/>
            <a:chOff x="1738290" y="1071546"/>
            <a:chExt cx="6858048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113DBD-1E80-992A-AE11-7AAF33DC86B2}"/>
                </a:ext>
              </a:extLst>
            </p:cNvPr>
            <p:cNvSpPr txBox="1"/>
            <p:nvPr/>
          </p:nvSpPr>
          <p:spPr>
            <a:xfrm>
              <a:off x="1738290" y="1071546"/>
              <a:ext cx="685804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600" dirty="0" err="1">
                  <a:latin typeface="나눔고딕" pitchFamily="50" charset="-127"/>
                  <a:ea typeface="나눔고딕" pitchFamily="50" charset="-127"/>
                </a:rPr>
                <a:t>결측값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 처리                   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sum(is.na(</a:t>
              </a:r>
              <a:r>
                <a:rPr lang="en-US" altLang="ko-KR" sz="1600" dirty="0" err="1">
                  <a:latin typeface="나눔고딕" pitchFamily="50" charset="-127"/>
                  <a:ea typeface="나눔고딕" pitchFamily="50" charset="-127"/>
                </a:rPr>
                <a:t>df.sales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)) = 0</a:t>
              </a:r>
            </a:p>
          </p:txBody>
        </p:sp>
        <p:pic>
          <p:nvPicPr>
            <p:cNvPr id="8" name="Picture 2" descr="C:\Users\eva\AppData\Local\Microsoft\Windows\INetCache\IE\HWQNO4LY\arrow-24845_64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6200000">
              <a:off x="3520612" y="1163142"/>
              <a:ext cx="357190" cy="349934"/>
            </a:xfrm>
            <a:prstGeom prst="rect">
              <a:avLst/>
            </a:prstGeom>
            <a:noFill/>
          </p:spPr>
        </p:pic>
      </p:grpSp>
      <p:grpSp>
        <p:nvGrpSpPr>
          <p:cNvPr id="33" name="그룹 32"/>
          <p:cNvGrpSpPr/>
          <p:nvPr/>
        </p:nvGrpSpPr>
        <p:grpSpPr>
          <a:xfrm>
            <a:off x="1738290" y="1571612"/>
            <a:ext cx="6929486" cy="1332425"/>
            <a:chOff x="1738290" y="1571612"/>
            <a:chExt cx="6929486" cy="13324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85141E-86D0-AC38-F58E-4702FA9B0ADC}"/>
                </a:ext>
              </a:extLst>
            </p:cNvPr>
            <p:cNvSpPr txBox="1"/>
            <p:nvPr/>
          </p:nvSpPr>
          <p:spPr>
            <a:xfrm>
              <a:off x="1738290" y="2000240"/>
              <a:ext cx="6858048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이상치 확인</a:t>
              </a:r>
              <a:endParaRPr lang="en-US" altLang="ko-KR" sz="1600" dirty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095745" y="1643050"/>
              <a:ext cx="1937110" cy="1260987"/>
              <a:chOff x="3809992" y="1928802"/>
              <a:chExt cx="2224089" cy="1447800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024306" y="1928802"/>
                <a:ext cx="2009775" cy="144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809992" y="2071678"/>
                <a:ext cx="432882" cy="954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나눔고딕" pitchFamily="50" charset="-127"/>
                    <a:ea typeface="나눔고딕" pitchFamily="50" charset="-127"/>
                  </a:rPr>
                  <a:t>판</a:t>
                </a:r>
                <a:endParaRPr lang="en-US" altLang="ko-KR" sz="1600" b="1" dirty="0"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1600" b="1" dirty="0">
                    <a:latin typeface="나눔고딕" pitchFamily="50" charset="-127"/>
                    <a:ea typeface="나눔고딕" pitchFamily="50" charset="-127"/>
                  </a:rPr>
                  <a:t>매</a:t>
                </a:r>
                <a:endParaRPr lang="en-US" altLang="ko-KR" sz="1600" b="1" dirty="0"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1600" b="1" dirty="0">
                    <a:latin typeface="나눔고딕" pitchFamily="50" charset="-127"/>
                    <a:ea typeface="나눔고딕" pitchFamily="50" charset="-127"/>
                  </a:rPr>
                  <a:t>량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6738950" y="1571612"/>
              <a:ext cx="1928826" cy="1319059"/>
              <a:chOff x="6453198" y="1857364"/>
              <a:chExt cx="2214578" cy="1514475"/>
            </a:xfrm>
          </p:grpSpPr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753251" y="1857364"/>
                <a:ext cx="1914525" cy="1514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453198" y="1942919"/>
                <a:ext cx="432882" cy="1236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나눔고딕" pitchFamily="50" charset="-127"/>
                    <a:ea typeface="나눔고딕" pitchFamily="50" charset="-127"/>
                  </a:rPr>
                  <a:t>강</a:t>
                </a:r>
                <a:endParaRPr lang="en-US" altLang="ko-KR" sz="1600" b="1" dirty="0"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1600" b="1" dirty="0">
                    <a:latin typeface="나눔고딕" pitchFamily="50" charset="-127"/>
                    <a:ea typeface="나눔고딕" pitchFamily="50" charset="-127"/>
                  </a:rPr>
                  <a:t>우</a:t>
                </a:r>
                <a:endParaRPr lang="en-US" altLang="ko-KR" sz="1600" b="1" dirty="0"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1600" b="1" dirty="0">
                    <a:latin typeface="나눔고딕" pitchFamily="50" charset="-127"/>
                    <a:ea typeface="나눔고딕" pitchFamily="50" charset="-127"/>
                  </a:rPr>
                  <a:t>일</a:t>
                </a:r>
                <a:endParaRPr lang="en-US" altLang="ko-KR" sz="1600" b="1" dirty="0"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1600" b="1" dirty="0">
                    <a:latin typeface="나눔고딕" pitchFamily="50" charset="-127"/>
                    <a:ea typeface="나눔고딕" pitchFamily="50" charset="-127"/>
                  </a:rPr>
                  <a:t>수</a:t>
                </a:r>
              </a:p>
            </p:txBody>
          </p:sp>
        </p:grpSp>
      </p:grpSp>
      <p:pic>
        <p:nvPicPr>
          <p:cNvPr id="25" name="Picture 2" descr="C:\Users\eva\AppData\Local\Microsoft\Windows\INetCache\IE\HWQNO4LY\arrow-24845_64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3520612" y="2075306"/>
            <a:ext cx="357190" cy="349934"/>
          </a:xfrm>
          <a:prstGeom prst="rect">
            <a:avLst/>
          </a:prstGeom>
          <a:noFill/>
        </p:spPr>
      </p:pic>
      <p:grpSp>
        <p:nvGrpSpPr>
          <p:cNvPr id="34" name="그룹 33"/>
          <p:cNvGrpSpPr/>
          <p:nvPr/>
        </p:nvGrpSpPr>
        <p:grpSpPr>
          <a:xfrm>
            <a:off x="1738290" y="3071810"/>
            <a:ext cx="7715304" cy="466385"/>
            <a:chOff x="1738290" y="3071810"/>
            <a:chExt cx="7715304" cy="4663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F1D1B3-12F7-4C84-ADE2-910A1FBB0E0E}"/>
                </a:ext>
              </a:extLst>
            </p:cNvPr>
            <p:cNvSpPr txBox="1"/>
            <p:nvPr/>
          </p:nvSpPr>
          <p:spPr>
            <a:xfrm>
              <a:off x="1738290" y="3071810"/>
              <a:ext cx="77153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판매일수로부터 편의점 수 추출              판매일수 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/ 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월별 일수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편의점은 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24x7)</a:t>
              </a:r>
            </a:p>
          </p:txBody>
        </p:sp>
        <p:pic>
          <p:nvPicPr>
            <p:cNvPr id="26" name="Picture 2" descr="C:\Users\eva\AppData\Local\Microsoft\Windows\INetCache\IE\HWQNO4LY\arrow-24845_64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6200000">
              <a:off x="5020810" y="3184633"/>
              <a:ext cx="357190" cy="349934"/>
            </a:xfrm>
            <a:prstGeom prst="rect">
              <a:avLst/>
            </a:prstGeom>
            <a:noFill/>
          </p:spPr>
        </p:pic>
      </p:grpSp>
      <p:grpSp>
        <p:nvGrpSpPr>
          <p:cNvPr id="35" name="그룹 34"/>
          <p:cNvGrpSpPr/>
          <p:nvPr/>
        </p:nvGrpSpPr>
        <p:grpSpPr>
          <a:xfrm>
            <a:off x="1738290" y="3714752"/>
            <a:ext cx="7786742" cy="461665"/>
            <a:chOff x="1738290" y="3786190"/>
            <a:chExt cx="7786742" cy="4616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1718640-E698-9946-2645-7E77075F053D}"/>
                </a:ext>
              </a:extLst>
            </p:cNvPr>
            <p:cNvSpPr txBox="1"/>
            <p:nvPr/>
          </p:nvSpPr>
          <p:spPr>
            <a:xfrm>
              <a:off x="1738290" y="3786190"/>
              <a:ext cx="778674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월별 매출금액 변수 생성              매출금액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(SALES) = 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판매수량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(QTY)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X 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가격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(PRICE)</a:t>
              </a:r>
            </a:p>
          </p:txBody>
        </p:sp>
        <p:pic>
          <p:nvPicPr>
            <p:cNvPr id="27" name="Picture 2" descr="C:\Users\eva\AppData\Local\Microsoft\Windows\INetCache\IE\HWQNO4LY\arrow-24845_64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6200000">
              <a:off x="4520744" y="3866964"/>
              <a:ext cx="357190" cy="349934"/>
            </a:xfrm>
            <a:prstGeom prst="rect">
              <a:avLst/>
            </a:prstGeom>
            <a:noFill/>
          </p:spPr>
        </p:pic>
      </p:grpSp>
      <p:grpSp>
        <p:nvGrpSpPr>
          <p:cNvPr id="38" name="그룹 37"/>
          <p:cNvGrpSpPr/>
          <p:nvPr/>
        </p:nvGrpSpPr>
        <p:grpSpPr>
          <a:xfrm>
            <a:off x="1738290" y="4429132"/>
            <a:ext cx="7662898" cy="1969965"/>
            <a:chOff x="1738290" y="4550556"/>
            <a:chExt cx="7662898" cy="1969965"/>
          </a:xfrm>
        </p:grpSpPr>
        <p:grpSp>
          <p:nvGrpSpPr>
            <p:cNvPr id="36" name="그룹 35"/>
            <p:cNvGrpSpPr/>
            <p:nvPr/>
          </p:nvGrpSpPr>
          <p:grpSpPr>
            <a:xfrm>
              <a:off x="1738290" y="4550556"/>
              <a:ext cx="7643866" cy="707886"/>
              <a:chOff x="1738290" y="4550556"/>
              <a:chExt cx="7643866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07B63-7CEC-54B7-8BA2-231CECB0710E}"/>
                  </a:ext>
                </a:extLst>
              </p:cNvPr>
              <p:cNvSpPr txBox="1"/>
              <p:nvPr/>
            </p:nvSpPr>
            <p:spPr>
              <a:xfrm>
                <a:off x="1738290" y="4550556"/>
                <a:ext cx="7643866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360000" indent="-3600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ko-KR" altLang="en-US" sz="1600" dirty="0">
                    <a:latin typeface="나눔고딕" pitchFamily="50" charset="-127"/>
                    <a:ea typeface="나눔고딕" pitchFamily="50" charset="-127"/>
                  </a:rPr>
                  <a:t>황사일수 변수 생성               황사일수</a:t>
                </a:r>
                <a:r>
                  <a:rPr lang="en-US" altLang="ko-KR" sz="1600" dirty="0">
                    <a:latin typeface="나눔고딕" pitchFamily="50" charset="-127"/>
                    <a:ea typeface="나눔고딕" pitchFamily="50" charset="-127"/>
                  </a:rPr>
                  <a:t>(DUSTDAY) = </a:t>
                </a:r>
                <a:r>
                  <a:rPr lang="ko-KR" altLang="en-US" sz="1600" dirty="0">
                    <a:latin typeface="나눔고딕" pitchFamily="50" charset="-127"/>
                    <a:ea typeface="나눔고딕" pitchFamily="50" charset="-127"/>
                  </a:rPr>
                  <a:t>광역시도별 황사일수</a:t>
                </a:r>
                <a:endParaRPr lang="en-US" altLang="ko-KR" sz="1600" dirty="0">
                  <a:latin typeface="나눔고딕" pitchFamily="50" charset="-127"/>
                  <a:ea typeface="나눔고딕" pitchFamily="50" charset="-127"/>
                </a:endParaRPr>
              </a:p>
              <a:p>
                <a:pPr marL="360000" indent="-360000"/>
                <a:r>
                  <a:rPr lang="en-US" altLang="ko-KR" sz="1600" dirty="0">
                    <a:latin typeface="나눔고딕" pitchFamily="50" charset="-127"/>
                    <a:ea typeface="나눔고딕" pitchFamily="50" charset="-127"/>
                  </a:rPr>
                  <a:t>                                                                              </a:t>
                </a:r>
                <a:r>
                  <a:rPr lang="ko-KR" altLang="en-US" sz="1600" dirty="0">
                    <a:latin typeface="나눔고딕" pitchFamily="50" charset="-127"/>
                    <a:ea typeface="나눔고딕" pitchFamily="50" charset="-127"/>
                  </a:rPr>
                  <a:t>              </a:t>
                </a:r>
                <a:r>
                  <a:rPr lang="en-US" altLang="ko-KR" sz="1600" dirty="0">
                    <a:latin typeface="나눔고딕" pitchFamily="50" charset="-127"/>
                    <a:ea typeface="나눔고딕" pitchFamily="50" charset="-127"/>
                  </a:rPr>
                  <a:t>X </a:t>
                </a:r>
                <a:r>
                  <a:rPr lang="ko-KR" altLang="en-US" sz="1600" dirty="0">
                    <a:latin typeface="나눔고딕" pitchFamily="50" charset="-127"/>
                    <a:ea typeface="나눔고딕" pitchFamily="50" charset="-127"/>
                  </a:rPr>
                  <a:t>광역시도별 점포수비율</a:t>
                </a:r>
                <a:endParaRPr lang="en-US" altLang="ko-KR" sz="160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pic>
            <p:nvPicPr>
              <p:cNvPr id="28" name="Picture 2" descr="C:\Users\eva\AppData\Local\Microsoft\Windows\INetCache\IE\HWQNO4LY\arrow-24845_64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>
                <a:off x="4092116" y="4625622"/>
                <a:ext cx="357190" cy="349934"/>
              </a:xfrm>
              <a:prstGeom prst="rect">
                <a:avLst/>
              </a:prstGeom>
              <a:noFill/>
            </p:spPr>
          </p:pic>
        </p:grp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95810" y="5072074"/>
              <a:ext cx="1947843" cy="1448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667512" y="5357826"/>
              <a:ext cx="2733676" cy="1000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48256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0D2594-1123-7686-E471-494E64E6BEC1}"/>
              </a:ext>
            </a:extLst>
          </p:cNvPr>
          <p:cNvSpPr txBox="1"/>
          <p:nvPr/>
        </p:nvSpPr>
        <p:spPr>
          <a:xfrm>
            <a:off x="530548" y="68261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STEP2.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독립변수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F9C803-8964-1548-5700-1CE546CA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4" y="1453426"/>
            <a:ext cx="8841432" cy="45372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D34B1C-D048-862A-A59B-DA2186E8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052736"/>
            <a:ext cx="8148962" cy="41924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FB66CE-2A55-EE22-FFDF-D9EB08EF38B7}"/>
              </a:ext>
            </a:extLst>
          </p:cNvPr>
          <p:cNvSpPr/>
          <p:nvPr/>
        </p:nvSpPr>
        <p:spPr>
          <a:xfrm>
            <a:off x="2072680" y="5245225"/>
            <a:ext cx="6097310" cy="1128758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DA489-DE78-8BAD-818D-C7B963426814}"/>
              </a:ext>
            </a:extLst>
          </p:cNvPr>
          <p:cNvSpPr txBox="1"/>
          <p:nvPr/>
        </p:nvSpPr>
        <p:spPr>
          <a:xfrm>
            <a:off x="3003607" y="5620706"/>
            <a:ext cx="5017720" cy="3777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장마철에 주춤하다가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여름철에 매출이 높아지고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겨울에 낮아짐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A588D-557B-E3D8-282B-956ECC1B54DC}"/>
              </a:ext>
            </a:extLst>
          </p:cNvPr>
          <p:cNvSpPr txBox="1"/>
          <p:nvPr/>
        </p:nvSpPr>
        <p:spPr>
          <a:xfrm>
            <a:off x="560512" y="642161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STEP2.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독립변수 분석</a:t>
            </a:r>
          </a:p>
        </p:txBody>
      </p:sp>
    </p:spTree>
    <p:extLst>
      <p:ext uri="{BB962C8B-B14F-4D97-AF65-F5344CB8AC3E}">
        <p14:creationId xmlns:p14="http://schemas.microsoft.com/office/powerpoint/2010/main" val="3918570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81CB19-6578-FFE2-4E57-DFFE493E8B7E}"/>
              </a:ext>
            </a:extLst>
          </p:cNvPr>
          <p:cNvSpPr txBox="1"/>
          <p:nvPr/>
        </p:nvSpPr>
        <p:spPr>
          <a:xfrm>
            <a:off x="560512" y="650207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STEP2.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독립변수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0D50E-D0B0-E5B4-A5A0-D0A4E7E73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1589715"/>
            <a:ext cx="4248472" cy="30634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F754EE-2ADF-DB59-CD23-3BA1D63E9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016" y="1549168"/>
            <a:ext cx="4464496" cy="305754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E9757E5-7D3E-6405-B209-90D5C81C7BD7}"/>
              </a:ext>
            </a:extLst>
          </p:cNvPr>
          <p:cNvGrpSpPr/>
          <p:nvPr/>
        </p:nvGrpSpPr>
        <p:grpSpPr>
          <a:xfrm>
            <a:off x="1904345" y="5079035"/>
            <a:ext cx="6097310" cy="1128758"/>
            <a:chOff x="2024042" y="3429000"/>
            <a:chExt cx="7143800" cy="292895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09F64D4-6020-6805-DA4F-3831FC8B005B}"/>
                </a:ext>
              </a:extLst>
            </p:cNvPr>
            <p:cNvSpPr/>
            <p:nvPr/>
          </p:nvSpPr>
          <p:spPr>
            <a:xfrm>
              <a:off x="2024042" y="3429000"/>
              <a:ext cx="7143800" cy="2928958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C2E4F7-7CDB-17D8-855E-D83367E395D1}"/>
                </a:ext>
              </a:extLst>
            </p:cNvPr>
            <p:cNvSpPr txBox="1"/>
            <p:nvPr/>
          </p:nvSpPr>
          <p:spPr>
            <a:xfrm>
              <a:off x="3114745" y="4403317"/>
              <a:ext cx="4962392" cy="98032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온도와 판매일수가  증가함에 따라서  매출액도 증가함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903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0D2594-1123-7686-E471-494E64E6BEC1}"/>
              </a:ext>
            </a:extLst>
          </p:cNvPr>
          <p:cNvSpPr txBox="1"/>
          <p:nvPr/>
        </p:nvSpPr>
        <p:spPr>
          <a:xfrm>
            <a:off x="272480" y="69269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STEP2.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독립변수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36A80D-27FA-7E5C-6642-C5A0BA58C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0" y="1097361"/>
            <a:ext cx="9906000" cy="506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58288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693</Words>
  <Application>Microsoft Office PowerPoint</Application>
  <PresentationFormat>A4 용지(210x297mm)</PresentationFormat>
  <Paragraphs>187</Paragraphs>
  <Slides>32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나눔고딕</vt:lpstr>
      <vt:lpstr>맑은 고딕</vt:lpstr>
      <vt:lpstr>한컴 윤체 L</vt:lpstr>
      <vt:lpstr>Arial</vt:lpstr>
      <vt:lpstr>Cambria Math</vt:lpstr>
      <vt:lpstr>Wingdings</vt:lpstr>
      <vt:lpstr>기본마스터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eva</dc:creator>
  <cp:lastModifiedBy>이동규(2017200026)</cp:lastModifiedBy>
  <cp:revision>66</cp:revision>
  <dcterms:created xsi:type="dcterms:W3CDTF">2023-04-13T08:15:34Z</dcterms:created>
  <dcterms:modified xsi:type="dcterms:W3CDTF">2023-04-21T11:59:53Z</dcterms:modified>
</cp:coreProperties>
</file>